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0" r:id="rId4"/>
    <p:sldId id="286" r:id="rId5"/>
    <p:sldId id="258" r:id="rId6"/>
    <p:sldId id="303" r:id="rId7"/>
    <p:sldId id="261" r:id="rId8"/>
    <p:sldId id="274" r:id="rId9"/>
    <p:sldId id="287" r:id="rId10"/>
    <p:sldId id="288" r:id="rId11"/>
    <p:sldId id="289" r:id="rId12"/>
    <p:sldId id="290" r:id="rId13"/>
    <p:sldId id="304" r:id="rId14"/>
    <p:sldId id="291" r:id="rId15"/>
    <p:sldId id="292" r:id="rId16"/>
    <p:sldId id="293" r:id="rId17"/>
    <p:sldId id="294" r:id="rId18"/>
    <p:sldId id="295" r:id="rId19"/>
    <p:sldId id="296" r:id="rId20"/>
    <p:sldId id="305" r:id="rId21"/>
    <p:sldId id="297" r:id="rId22"/>
    <p:sldId id="298" r:id="rId23"/>
    <p:sldId id="299" r:id="rId24"/>
    <p:sldId id="300" r:id="rId25"/>
    <p:sldId id="301" r:id="rId26"/>
    <p:sldId id="302" r:id="rId27"/>
    <p:sldId id="306" r:id="rId28"/>
    <p:sldId id="327" r:id="rId29"/>
    <p:sldId id="328" r:id="rId30"/>
    <p:sldId id="329" r:id="rId31"/>
    <p:sldId id="330" r:id="rId32"/>
    <p:sldId id="331" r:id="rId33"/>
    <p:sldId id="332" r:id="rId34"/>
    <p:sldId id="307" r:id="rId35"/>
    <p:sldId id="333" r:id="rId36"/>
    <p:sldId id="334" r:id="rId37"/>
    <p:sldId id="335" r:id="rId38"/>
    <p:sldId id="336" r:id="rId39"/>
    <p:sldId id="337" r:id="rId40"/>
    <p:sldId id="338" r:id="rId41"/>
    <p:sldId id="308" r:id="rId42"/>
    <p:sldId id="339" r:id="rId43"/>
    <p:sldId id="340" r:id="rId44"/>
    <p:sldId id="341" r:id="rId45"/>
    <p:sldId id="342" r:id="rId46"/>
    <p:sldId id="343" r:id="rId47"/>
    <p:sldId id="344" r:id="rId48"/>
    <p:sldId id="285" r:id="rId49"/>
    <p:sldId id="346" r:id="rId50"/>
    <p:sldId id="347" r:id="rId51"/>
    <p:sldId id="348" r:id="rId5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>
      <p:cViewPr>
        <p:scale>
          <a:sx n="100" d="100"/>
          <a:sy n="100" d="100"/>
        </p:scale>
        <p:origin x="1002" y="1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281671" y="1586864"/>
            <a:ext cx="4321809" cy="3970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2E3E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"/>
            <a:ext cx="548639" cy="6857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9991" y="5809484"/>
            <a:ext cx="1652015" cy="92201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4"/>
            <a:ext cx="12649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11766" y="449884"/>
            <a:ext cx="2032507" cy="3024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60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3963" y="-2"/>
            <a:ext cx="11718290" cy="6858000"/>
            <a:chOff x="473963" y="-2"/>
            <a:chExt cx="11718290" cy="6858000"/>
          </a:xfrm>
        </p:grpSpPr>
        <p:sp>
          <p:nvSpPr>
            <p:cNvPr id="3" name="object 3"/>
            <p:cNvSpPr/>
            <p:nvPr/>
          </p:nvSpPr>
          <p:spPr>
            <a:xfrm>
              <a:off x="1219200" y="4975859"/>
              <a:ext cx="4986655" cy="559435"/>
            </a:xfrm>
            <a:custGeom>
              <a:avLst/>
              <a:gdLst/>
              <a:ahLst/>
              <a:cxnLst/>
              <a:rect l="l" t="t" r="r" b="b"/>
              <a:pathLst>
                <a:path w="4986655" h="559435">
                  <a:moveTo>
                    <a:pt x="4986528" y="0"/>
                  </a:moveTo>
                  <a:lnTo>
                    <a:pt x="0" y="0"/>
                  </a:lnTo>
                  <a:lnTo>
                    <a:pt x="0" y="559307"/>
                  </a:lnTo>
                  <a:lnTo>
                    <a:pt x="4986528" y="559307"/>
                  </a:lnTo>
                  <a:lnTo>
                    <a:pt x="4986528" y="0"/>
                  </a:lnTo>
                  <a:close/>
                </a:path>
              </a:pathLst>
            </a:custGeom>
            <a:solidFill>
              <a:srgbClr val="1121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963" y="4975859"/>
              <a:ext cx="746760" cy="5593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1443" y="-2"/>
              <a:ext cx="9020556" cy="685799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-4"/>
            <a:ext cx="12192000" cy="6858000"/>
            <a:chOff x="0" y="-4"/>
            <a:chExt cx="12192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"/>
              <a:ext cx="126490" cy="68579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31" y="3061716"/>
              <a:ext cx="4930140" cy="18089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5098" y="-3"/>
              <a:ext cx="8986901" cy="6858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4460" y="5495538"/>
              <a:ext cx="2424683" cy="136245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076315" y="564032"/>
            <a:ext cx="5501005" cy="1736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74290" algn="r">
              <a:lnSpc>
                <a:spcPct val="110000"/>
              </a:lnSpc>
              <a:spcBef>
                <a:spcPts val="100"/>
              </a:spcBef>
            </a:pPr>
            <a:r>
              <a:rPr sz="3400" spc="-25" dirty="0">
                <a:solidFill>
                  <a:srgbClr val="47BDB5"/>
                </a:solidFill>
              </a:rPr>
              <a:t>Capacitação </a:t>
            </a:r>
            <a:r>
              <a:rPr sz="3400" dirty="0">
                <a:solidFill>
                  <a:srgbClr val="47BDB5"/>
                </a:solidFill>
              </a:rPr>
              <a:t>em</a:t>
            </a:r>
            <a:r>
              <a:rPr sz="3400" spc="-165" dirty="0">
                <a:solidFill>
                  <a:srgbClr val="47BDB5"/>
                </a:solidFill>
              </a:rPr>
              <a:t> </a:t>
            </a:r>
            <a:r>
              <a:rPr sz="3400" dirty="0">
                <a:solidFill>
                  <a:srgbClr val="47BDB5"/>
                </a:solidFill>
              </a:rPr>
              <a:t>Circuitos</a:t>
            </a:r>
            <a:r>
              <a:rPr sz="3400" spc="-175" dirty="0">
                <a:solidFill>
                  <a:srgbClr val="47BDB5"/>
                </a:solidFill>
              </a:rPr>
              <a:t> </a:t>
            </a:r>
            <a:r>
              <a:rPr sz="3400" spc="-10" dirty="0">
                <a:solidFill>
                  <a:srgbClr val="47BDB5"/>
                </a:solidFill>
              </a:rPr>
              <a:t>Fotônicos</a:t>
            </a:r>
            <a:endParaRPr sz="3400"/>
          </a:p>
          <a:p>
            <a:pPr marR="5715" algn="r">
              <a:lnSpc>
                <a:spcPct val="100000"/>
              </a:lnSpc>
              <a:spcBef>
                <a:spcPts val="409"/>
              </a:spcBef>
            </a:pPr>
            <a:r>
              <a:rPr sz="3400" dirty="0">
                <a:solidFill>
                  <a:srgbClr val="47BDB5"/>
                </a:solidFill>
              </a:rPr>
              <a:t>em</a:t>
            </a:r>
            <a:r>
              <a:rPr sz="3400" spc="-85" dirty="0">
                <a:solidFill>
                  <a:srgbClr val="47BDB5"/>
                </a:solidFill>
              </a:rPr>
              <a:t> </a:t>
            </a:r>
            <a:r>
              <a:rPr sz="3400" spc="-10" dirty="0">
                <a:solidFill>
                  <a:srgbClr val="47BDB5"/>
                </a:solidFill>
              </a:rPr>
              <a:t>Silício.</a:t>
            </a:r>
            <a:endParaRPr sz="3400"/>
          </a:p>
        </p:txBody>
      </p:sp>
      <p:sp>
        <p:nvSpPr>
          <p:cNvPr id="12" name="object 12"/>
          <p:cNvSpPr txBox="1"/>
          <p:nvPr/>
        </p:nvSpPr>
        <p:spPr>
          <a:xfrm>
            <a:off x="8839200" y="2789377"/>
            <a:ext cx="2741168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5"/>
              </a:spcBef>
            </a:pPr>
            <a:r>
              <a:rPr lang="fr-FR" sz="2600" dirty="0">
                <a:solidFill>
                  <a:srgbClr val="FFFFFF"/>
                </a:solidFill>
                <a:latin typeface="Verdana"/>
                <a:cs typeface="Verdana"/>
              </a:rPr>
              <a:t>FILTER CDWM</a:t>
            </a:r>
            <a:endParaRPr lang="fr-FR" sz="26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7653" y="5127752"/>
            <a:ext cx="43465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CURSOS,</a:t>
            </a:r>
            <a:r>
              <a:rPr sz="1400" b="1" spc="110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CAPACITAÇÃO</a:t>
            </a:r>
            <a:r>
              <a:rPr sz="1400" b="1" spc="165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47BDB5"/>
                </a:solidFill>
                <a:latin typeface="Verdana"/>
                <a:cs typeface="Verdana"/>
              </a:rPr>
              <a:t>E</a:t>
            </a:r>
            <a:r>
              <a:rPr sz="1400" b="1" spc="160" dirty="0">
                <a:solidFill>
                  <a:srgbClr val="47BDB5"/>
                </a:solidFill>
                <a:latin typeface="Verdana"/>
                <a:cs typeface="Verdana"/>
              </a:rPr>
              <a:t> </a:t>
            </a:r>
            <a:r>
              <a:rPr sz="1400" b="1" spc="-10" dirty="0">
                <a:solidFill>
                  <a:srgbClr val="47BDB5"/>
                </a:solidFill>
                <a:latin typeface="Verdana"/>
                <a:cs typeface="Verdana"/>
              </a:rPr>
              <a:t>TREINAMENTOS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43976" y="5676391"/>
            <a:ext cx="313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Edilberto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Elias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Xavier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Junior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21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82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71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406431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100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454408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4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9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3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83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25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03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93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1C852C0-D408-0301-856F-CF89B31B5670}"/>
              </a:ext>
            </a:extLst>
          </p:cNvPr>
          <p:cNvGrpSpPr/>
          <p:nvPr/>
        </p:nvGrpSpPr>
        <p:grpSpPr>
          <a:xfrm>
            <a:off x="2781301" y="1865396"/>
            <a:ext cx="6629399" cy="3925804"/>
            <a:chOff x="417677" y="1846491"/>
            <a:chExt cx="5580787" cy="3178854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C7FB071F-95E6-3E15-CDDC-E251C8B81AF7}"/>
                </a:ext>
              </a:extLst>
            </p:cNvPr>
            <p:cNvGrpSpPr/>
            <p:nvPr/>
          </p:nvGrpSpPr>
          <p:grpSpPr>
            <a:xfrm>
              <a:off x="417677" y="2310341"/>
              <a:ext cx="5502042" cy="2715004"/>
              <a:chOff x="439013" y="1066038"/>
              <a:chExt cx="5502042" cy="2715004"/>
            </a:xfrm>
          </p:grpSpPr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9F3F5E41-4DBB-7C3F-C442-54F6F7B7E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 l="10317"/>
              <a:stretch/>
            </p:blipFill>
            <p:spPr>
              <a:xfrm>
                <a:off x="439013" y="1066038"/>
                <a:ext cx="5502042" cy="2715004"/>
              </a:xfrm>
              <a:prstGeom prst="rect">
                <a:avLst/>
              </a:prstGeom>
            </p:spPr>
          </p:pic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B0BBF02-B36C-16A7-2EAA-54A3C332E358}"/>
                  </a:ext>
                </a:extLst>
              </p:cNvPr>
              <p:cNvSpPr txBox="1"/>
              <p:nvPr/>
            </p:nvSpPr>
            <p:spPr>
              <a:xfrm>
                <a:off x="3018280" y="14412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2A</a:t>
                </a:r>
                <a:endParaRPr lang="pt-BR" sz="2000" dirty="0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C29AAB77-16DA-957F-073F-8A527891321A}"/>
                  </a:ext>
                </a:extLst>
              </p:cNvPr>
              <p:cNvSpPr txBox="1"/>
              <p:nvPr/>
            </p:nvSpPr>
            <p:spPr>
              <a:xfrm>
                <a:off x="1752600" y="2104522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1</a:t>
                </a:r>
                <a:endParaRPr lang="pt-BR" sz="2000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382A56D-74D8-0A48-5F27-9F8A1FFB1FA8}"/>
                  </a:ext>
                </a:extLst>
              </p:cNvPr>
              <p:cNvSpPr txBox="1"/>
              <p:nvPr/>
            </p:nvSpPr>
            <p:spPr>
              <a:xfrm>
                <a:off x="3002536" y="28194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2A</a:t>
                </a:r>
                <a:endParaRPr lang="pt-BR" sz="2000" dirty="0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FB971C3-14E5-833C-D0D7-80C99BE22962}"/>
                  </a:ext>
                </a:extLst>
              </p:cNvPr>
              <p:cNvSpPr txBox="1"/>
              <p:nvPr/>
            </p:nvSpPr>
            <p:spPr>
              <a:xfrm>
                <a:off x="4268464" y="10668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3A</a:t>
                </a:r>
                <a:endParaRPr lang="pt-BR" sz="2000" dirty="0"/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36267720-85E2-6C22-C9BF-D080EBE2C96E}"/>
                  </a:ext>
                </a:extLst>
              </p:cNvPr>
              <p:cNvSpPr txBox="1"/>
              <p:nvPr/>
            </p:nvSpPr>
            <p:spPr>
              <a:xfrm>
                <a:off x="4278727" y="2445000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3C</a:t>
                </a:r>
                <a:endParaRPr lang="pt-BR" sz="2000" dirty="0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D8FE8419-8C69-2BCF-F6DE-3367A97FDE82}"/>
                  </a:ext>
                </a:extLst>
              </p:cNvPr>
              <p:cNvSpPr txBox="1"/>
              <p:nvPr/>
            </p:nvSpPr>
            <p:spPr>
              <a:xfrm>
                <a:off x="4278728" y="1771587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3B</a:t>
                </a:r>
                <a:endParaRPr lang="pt-BR" sz="2000" dirty="0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FDEF3DF-2640-FDDB-13E9-1AF3DD507050}"/>
                  </a:ext>
                </a:extLst>
              </p:cNvPr>
              <p:cNvSpPr txBox="1"/>
              <p:nvPr/>
            </p:nvSpPr>
            <p:spPr>
              <a:xfrm>
                <a:off x="4278726" y="3149787"/>
                <a:ext cx="532136" cy="54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dirty="0"/>
                  <a:t>3D</a:t>
                </a:r>
                <a:endParaRPr lang="pt-BR" sz="2000" dirty="0"/>
              </a:p>
            </p:txBody>
          </p:sp>
        </p:grp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5A0108F-EE52-F342-8C16-69500D64217F}"/>
                </a:ext>
              </a:extLst>
            </p:cNvPr>
            <p:cNvSpPr txBox="1"/>
            <p:nvPr/>
          </p:nvSpPr>
          <p:spPr>
            <a:xfrm>
              <a:off x="417678" y="1846491"/>
              <a:ext cx="5580786" cy="2990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Cascaded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Mach-</a:t>
              </a:r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Zehnder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(CMZ) </a:t>
              </a:r>
              <a:r>
                <a:rPr lang="pt-BR" dirty="0" err="1">
                  <a:latin typeface="Verdana" panose="020B0604030504040204" pitchFamily="34" charset="0"/>
                  <a:ea typeface="Verdana" panose="020B0604030504040204" pitchFamily="34" charset="0"/>
                </a:rPr>
                <a:t>demultiplexer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 layout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98811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200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519405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90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4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81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1" y="1660179"/>
            <a:ext cx="909183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64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96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1" y="1660179"/>
            <a:ext cx="909183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5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68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800" y="3141980"/>
            <a:ext cx="4800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50 GHz </a:t>
            </a:r>
            <a:r>
              <a:rPr lang="pt-BR" sz="3600" dirty="0">
                <a:solidFill>
                  <a:srgbClr val="17375E"/>
                </a:solidFill>
                <a:latin typeface="Verdana"/>
                <a:cs typeface="Verdana"/>
              </a:rPr>
              <a:t>PDK</a:t>
            </a:r>
            <a:r>
              <a:rPr lang="pt-BR" sz="3600" spc="-20" dirty="0">
                <a:solidFill>
                  <a:srgbClr val="17375E"/>
                </a:solidFill>
                <a:latin typeface="Verdana"/>
                <a:cs typeface="Verdana"/>
              </a:rPr>
              <a:t> </a:t>
            </a:r>
            <a:r>
              <a:rPr lang="pt-BR" sz="3600" spc="-10" dirty="0" err="1">
                <a:solidFill>
                  <a:srgbClr val="17375E"/>
                </a:solidFill>
                <a:latin typeface="Verdana"/>
                <a:cs typeface="Verdana"/>
              </a:rPr>
              <a:t>SiePic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671819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31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9303F95-08A1-52A3-F5DB-A4E96BC2B7DC}"/>
              </a:ext>
            </a:extLst>
          </p:cNvPr>
          <p:cNvGrpSpPr/>
          <p:nvPr/>
        </p:nvGrpSpPr>
        <p:grpSpPr>
          <a:xfrm>
            <a:off x="4686103" y="1370401"/>
            <a:ext cx="2819794" cy="2053821"/>
            <a:chOff x="675671" y="1280160"/>
            <a:chExt cx="2819794" cy="2053821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629937B9-70AF-014A-EB63-B04F213A9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5671" y="1676400"/>
              <a:ext cx="2819794" cy="1657581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9173ACF-E51B-92A2-6C1C-13D0151D6F45}"/>
                </a:ext>
              </a:extLst>
            </p:cNvPr>
            <p:cNvSpPr txBox="1"/>
            <p:nvPr/>
          </p:nvSpPr>
          <p:spPr>
            <a:xfrm>
              <a:off x="675671" y="1280160"/>
              <a:ext cx="2819794" cy="381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Filtro</a:t>
              </a:r>
              <a:r>
                <a:rPr lang="fr-FR" dirty="0">
                  <a:latin typeface="Verdana" panose="020B0604030504040204" pitchFamily="34" charset="0"/>
                  <a:ea typeface="Verdana" panose="020B0604030504040204" pitchFamily="34" charset="0"/>
                </a:rPr>
                <a:t> MZI 2ª </a:t>
              </a:r>
              <a:r>
                <a:rPr lang="pt-BR" dirty="0">
                  <a:latin typeface="Verdana" panose="020B0604030504040204" pitchFamily="34" charset="0"/>
                  <a:ea typeface="Verdana" panose="020B0604030504040204" pitchFamily="34" charset="0"/>
                </a:rPr>
                <a:t>Ordem</a:t>
              </a:r>
            </a:p>
          </p:txBody>
        </p:sp>
      </p:grp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8DA9A3EF-B9FD-016C-FDB5-6869D5E6C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582319"/>
              </p:ext>
            </p:extLst>
          </p:nvPr>
        </p:nvGraphicFramePr>
        <p:xfrm>
          <a:off x="6373192" y="3581399"/>
          <a:ext cx="5400000" cy="2700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Δ</a:t>
                      </a:r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 [µm]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689.83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344.92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345.11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172.46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5373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172.62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5106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172.54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5911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172.70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01368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2492D3E-6FA9-A873-A6EC-1024CA5E0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931839"/>
              </p:ext>
            </p:extLst>
          </p:nvPr>
        </p:nvGraphicFramePr>
        <p:xfrm>
          <a:off x="536333" y="3581400"/>
          <a:ext cx="5400000" cy="2699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33752">
                  <a:extLst>
                    <a:ext uri="{9D8B030D-6E8A-4147-A177-3AD203B41FA5}">
                      <a16:colId xmlns:a16="http://schemas.microsoft.com/office/drawing/2014/main" val="1983487552"/>
                    </a:ext>
                  </a:extLst>
                </a:gridCol>
                <a:gridCol w="1266248">
                  <a:extLst>
                    <a:ext uri="{9D8B030D-6E8A-4147-A177-3AD203B41FA5}">
                      <a16:colId xmlns:a16="http://schemas.microsoft.com/office/drawing/2014/main" val="2525631491"/>
                    </a:ext>
                  </a:extLst>
                </a:gridCol>
              </a:tblGrid>
              <a:tr h="342993">
                <a:tc>
                  <a:txBody>
                    <a:bodyPr/>
                    <a:lstStyle/>
                    <a:p>
                      <a:pPr algn="ctr"/>
                      <a:r>
                        <a:rPr lang="pt-BR" sz="16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DIMENSÕES IMPORTANTES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[µm]</a:t>
                      </a:r>
                      <a:endParaRPr lang="pt-BR" sz="16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8366347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Raio de curvatura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5.00</a:t>
                      </a:r>
                      <a:endParaRPr lang="pt-BR" sz="14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90509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Altura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0.22</a:t>
                      </a:r>
                      <a:endParaRPr lang="pt-BR" sz="1400" i="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4517434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Largura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336655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17.50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316579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11.50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163114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Acoplador de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4.00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854401"/>
                  </a:ext>
                </a:extLst>
              </a:tr>
              <a:tr h="336715">
                <a:tc>
                  <a:txBody>
                    <a:bodyPr/>
                    <a:lstStyle/>
                    <a:p>
                      <a:pPr algn="ctr"/>
                      <a:r>
                        <a:rPr lang="pt-BR" sz="1400" i="1" noProof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Comprimento do Menor Guia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50.00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004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627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68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29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93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09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1F835B3E-8FB5-491A-392F-A6E5ECBEC1A3}"/>
              </a:ext>
            </a:extLst>
          </p:cNvPr>
          <p:cNvSpPr txBox="1">
            <a:spLocks/>
          </p:cNvSpPr>
          <p:nvPr/>
        </p:nvSpPr>
        <p:spPr>
          <a:xfrm>
            <a:off x="3581400" y="3141980"/>
            <a:ext cx="5105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100 GHz </a:t>
            </a:r>
            <a:r>
              <a:rPr lang="fr-FR" sz="3600" dirty="0">
                <a:solidFill>
                  <a:srgbClr val="17375E"/>
                </a:solidFill>
              </a:rPr>
              <a:t>PDK</a:t>
            </a:r>
            <a:r>
              <a:rPr lang="fr-FR" sz="3600" spc="-20" dirty="0">
                <a:solidFill>
                  <a:srgbClr val="17375E"/>
                </a:solidFill>
              </a:rPr>
              <a:t> </a:t>
            </a:r>
            <a:r>
              <a:rPr lang="fr-FR" sz="3600" spc="-10" dirty="0" err="1">
                <a:solidFill>
                  <a:srgbClr val="17375E"/>
                </a:solidFill>
              </a:rPr>
              <a:t>SiePic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537322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59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78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48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90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9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0" cy="6857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367" y="482345"/>
            <a:ext cx="1680336" cy="2496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306" y="421652"/>
            <a:ext cx="425742" cy="3371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013" y="424942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22C66"/>
                </a:solidFill>
              </a:rPr>
              <a:t>Geometria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87AD0-4F8A-4CFC-362A-A8C499B38200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D7C42A3-2D55-5BC0-F922-5CB76973BC7B}"/>
              </a:ext>
            </a:extLst>
          </p:cNvPr>
          <p:cNvSpPr txBox="1"/>
          <p:nvPr/>
        </p:nvSpPr>
        <p:spPr>
          <a:xfrm>
            <a:off x="11529441" y="6442354"/>
            <a:ext cx="125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C5C5C5"/>
                </a:solidFill>
                <a:latin typeface="Verdana"/>
                <a:cs typeface="Verdana"/>
              </a:rPr>
              <a:t>1</a:t>
            </a:r>
            <a:endParaRPr sz="1100" dirty="0">
              <a:latin typeface="Verdana"/>
              <a:cs typeface="Verdana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C6B21E0-152A-B6E1-EA75-3CDD4BB91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661" y="1371600"/>
            <a:ext cx="2539022" cy="90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3A5EC96-E34B-64FD-D557-03FC54445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1371600"/>
            <a:ext cx="1944914" cy="90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9154412-A9DC-A310-F436-302662460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013" y="3613019"/>
            <a:ext cx="6087325" cy="27626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B4ADD31-CD7F-97AE-A713-E441A947B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013" y="4794504"/>
            <a:ext cx="2202985" cy="450000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CEB05A0-5B86-0852-3BB6-13B48B7AE259}"/>
              </a:ext>
            </a:extLst>
          </p:cNvPr>
          <p:cNvGrpSpPr/>
          <p:nvPr/>
        </p:nvGrpSpPr>
        <p:grpSpPr>
          <a:xfrm>
            <a:off x="2460235" y="930592"/>
            <a:ext cx="1357555" cy="476316"/>
            <a:chOff x="599180" y="1817951"/>
            <a:chExt cx="1357555" cy="476316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FC6758F9-7DA6-9F44-4A19-7CC51CA7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180" y="1889399"/>
              <a:ext cx="323895" cy="333422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17C3B22E-1C69-A158-2999-43D63C5C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85155" y="1817951"/>
              <a:ext cx="571580" cy="476316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DF36B287-2D08-FD65-68F5-90D72F86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4852" y="1956083"/>
              <a:ext cx="295316" cy="200053"/>
            </a:xfrm>
            <a:prstGeom prst="rect">
              <a:avLst/>
            </a:prstGeom>
          </p:spPr>
        </p:pic>
      </p:grpSp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6D49D101-8DA6-E415-14AB-F68C0FF81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130082"/>
              </p:ext>
            </p:extLst>
          </p:nvPr>
        </p:nvGraphicFramePr>
        <p:xfrm>
          <a:off x="439013" y="1507165"/>
          <a:ext cx="5400000" cy="1458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89092135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1743510268"/>
                    </a:ext>
                  </a:extLst>
                </a:gridCol>
              </a:tblGrid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ESPAÇAMENTO [GHz]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FSR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995482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0.4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734581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0.8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932638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200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1.6</a:t>
                      </a:r>
                      <a:endParaRPr lang="pt-BR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587515"/>
                  </a:ext>
                </a:extLst>
              </a:tr>
            </a:tbl>
          </a:graphicData>
        </a:graphic>
      </p:graphicFrame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60CA1CD8-2CA8-867B-3EA0-0354FC202A9B}"/>
              </a:ext>
            </a:extLst>
          </p:cNvPr>
          <p:cNvSpPr/>
          <p:nvPr/>
        </p:nvSpPr>
        <p:spPr>
          <a:xfrm>
            <a:off x="6175920" y="1698685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92AEF160-FC1F-555C-217B-0FE594A72F42}"/>
              </a:ext>
            </a:extLst>
          </p:cNvPr>
          <p:cNvSpPr/>
          <p:nvPr/>
        </p:nvSpPr>
        <p:spPr>
          <a:xfrm rot="5400000">
            <a:off x="9109800" y="2708997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D372092B-DD4F-6E83-D042-4D06542F2DEC}"/>
              </a:ext>
            </a:extLst>
          </p:cNvPr>
          <p:cNvSpPr/>
          <p:nvPr/>
        </p:nvSpPr>
        <p:spPr>
          <a:xfrm flipH="1">
            <a:off x="3003565" y="4749504"/>
            <a:ext cx="900000" cy="54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5B7AD467-780A-AD46-7AA3-937CAF7F3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988306"/>
              </p:ext>
            </p:extLst>
          </p:nvPr>
        </p:nvGraphicFramePr>
        <p:xfrm>
          <a:off x="4459036" y="3657600"/>
          <a:ext cx="1408364" cy="26662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08364">
                  <a:extLst>
                    <a:ext uri="{9D8B030D-6E8A-4147-A177-3AD203B41FA5}">
                      <a16:colId xmlns:a16="http://schemas.microsoft.com/office/drawing/2014/main" val="2386471654"/>
                    </a:ext>
                  </a:extLst>
                </a:gridCol>
              </a:tblGrid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ESTÁGIO</a:t>
                      </a:r>
                      <a:endParaRPr lang="pt-BR" sz="16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884651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52103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308982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123658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3A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994334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3B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4922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3C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68739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3D</a:t>
                      </a:r>
                      <a:endParaRPr lang="pt-BR" sz="1400" i="1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977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324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8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074881FD-AECF-5EE9-DCC1-24AB8E8EC1FA}"/>
              </a:ext>
            </a:extLst>
          </p:cNvPr>
          <p:cNvSpPr txBox="1">
            <a:spLocks/>
          </p:cNvSpPr>
          <p:nvPr/>
        </p:nvSpPr>
        <p:spPr>
          <a:xfrm>
            <a:off x="3581400" y="3141980"/>
            <a:ext cx="5105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200" b="1" i="0">
                <a:solidFill>
                  <a:srgbClr val="1F487C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200 GHz </a:t>
            </a:r>
            <a:r>
              <a:rPr lang="fr-FR" sz="3600" dirty="0">
                <a:solidFill>
                  <a:srgbClr val="17375E"/>
                </a:solidFill>
              </a:rPr>
              <a:t>PDK</a:t>
            </a:r>
            <a:r>
              <a:rPr lang="fr-FR" sz="3600" spc="-20" dirty="0">
                <a:solidFill>
                  <a:srgbClr val="17375E"/>
                </a:solidFill>
              </a:rPr>
              <a:t> </a:t>
            </a:r>
            <a:r>
              <a:rPr lang="fr-FR" sz="3600" spc="-10" dirty="0" err="1">
                <a:solidFill>
                  <a:srgbClr val="17375E"/>
                </a:solidFill>
              </a:rPr>
              <a:t>SiePic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625446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6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52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3" y="1660178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56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24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2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9"/>
            <a:ext cx="909183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04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674" y="1660178"/>
            <a:ext cx="908265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57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C06798B-B979-83D0-19D4-03336A45C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9763" y="3143504"/>
            <a:ext cx="5832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BR" sz="3600" dirty="0">
                <a:solidFill>
                  <a:srgbClr val="0E2777"/>
                </a:solidFill>
              </a:rPr>
              <a:t>3</a:t>
            </a:r>
            <a:r>
              <a:rPr sz="3600" dirty="0">
                <a:solidFill>
                  <a:srgbClr val="0E2777"/>
                </a:solidFill>
              </a:rPr>
              <a:t>.</a:t>
            </a:r>
            <a:r>
              <a:rPr sz="3600" spc="-60" dirty="0">
                <a:solidFill>
                  <a:srgbClr val="0E2777"/>
                </a:solidFill>
              </a:rPr>
              <a:t> </a:t>
            </a:r>
            <a:r>
              <a:rPr lang="pt-BR" sz="3600" spc="-60" dirty="0">
                <a:solidFill>
                  <a:srgbClr val="0E2777"/>
                </a:solidFill>
              </a:rPr>
              <a:t>GDS </a:t>
            </a:r>
            <a:r>
              <a:rPr lang="pt-BR" sz="2800" spc="-60" dirty="0">
                <a:solidFill>
                  <a:srgbClr val="0E2777"/>
                </a:solidFill>
              </a:rPr>
              <a:t>(500X400)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284114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1703"/>
            <a:ext cx="7888670" cy="53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23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861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E2777"/>
                </a:solidFill>
              </a:rPr>
              <a:t>1.</a:t>
            </a:r>
            <a:r>
              <a:rPr sz="3600" spc="-75" dirty="0">
                <a:solidFill>
                  <a:srgbClr val="0E2777"/>
                </a:solidFill>
              </a:rPr>
              <a:t> </a:t>
            </a:r>
            <a:r>
              <a:rPr sz="3600" spc="-35" dirty="0">
                <a:solidFill>
                  <a:srgbClr val="0E2777"/>
                </a:solidFill>
              </a:rPr>
              <a:t>Transmissão</a:t>
            </a:r>
            <a:endParaRPr sz="36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4780"/>
            <a:ext cx="7888670" cy="53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0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E3F88-0112-A195-6D63-7F9362D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3" y="424687"/>
            <a:ext cx="6432550" cy="338554"/>
          </a:xfrm>
        </p:spPr>
        <p:txBody>
          <a:bodyPr/>
          <a:lstStyle/>
          <a:p>
            <a:r>
              <a:rPr lang="pt-BR" dirty="0"/>
              <a:t>3 GDS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F2E25-1945-D7F9-6253-7A540639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665" y="1085808"/>
            <a:ext cx="7888670" cy="53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7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282" y="3141980"/>
            <a:ext cx="3861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>
                <a:solidFill>
                  <a:srgbClr val="0E2777"/>
                </a:solidFill>
              </a:rPr>
              <a:t>50 GHz IDEAL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23806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83" y="1660179"/>
            <a:ext cx="9091835" cy="450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CE2FF-A2A0-8A4A-D40D-DAFB3DC6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74" y="1660179"/>
            <a:ext cx="908265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5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22C66"/>
                </a:solidFill>
              </a:rPr>
              <a:t>2.1</a:t>
            </a:r>
            <a:r>
              <a:rPr spc="-95" dirty="0">
                <a:solidFill>
                  <a:srgbClr val="222C66"/>
                </a:solidFill>
              </a:rPr>
              <a:t> </a:t>
            </a:r>
            <a:r>
              <a:rPr dirty="0"/>
              <a:t>Transmissão</a:t>
            </a:r>
            <a:r>
              <a:rPr spc="-95" dirty="0"/>
              <a:t> </a:t>
            </a:r>
            <a:r>
              <a:rPr dirty="0"/>
              <a:t>x</a:t>
            </a:r>
            <a:r>
              <a:rPr spc="-75" dirty="0"/>
              <a:t> </a:t>
            </a:r>
            <a:r>
              <a:rPr dirty="0"/>
              <a:t>Comprimento</a:t>
            </a:r>
            <a:r>
              <a:rPr spc="-80" dirty="0"/>
              <a:t> </a:t>
            </a:r>
            <a:r>
              <a:rPr dirty="0"/>
              <a:t>de</a:t>
            </a:r>
            <a:r>
              <a:rPr spc="-90" dirty="0"/>
              <a:t> </a:t>
            </a:r>
            <a:r>
              <a:rPr spc="-20" dirty="0"/>
              <a:t>onda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013C3-6E24-DBFF-338C-1F15790D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082" y="1660178"/>
            <a:ext cx="909183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59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</TotalTime>
  <Words>372</Words>
  <Application>Microsoft Office PowerPoint</Application>
  <PresentationFormat>Widescreen</PresentationFormat>
  <Paragraphs>118</Paragraphs>
  <Slides>51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4" baseType="lpstr">
      <vt:lpstr>Calibri</vt:lpstr>
      <vt:lpstr>Verdana</vt:lpstr>
      <vt:lpstr>Office Theme</vt:lpstr>
      <vt:lpstr>Capacitação em Circuitos Fotônicos em Silício.</vt:lpstr>
      <vt:lpstr>Geometria</vt:lpstr>
      <vt:lpstr>Geometria</vt:lpstr>
      <vt:lpstr>Geometria</vt:lpstr>
      <vt:lpstr>1. Transmissão</vt:lpstr>
      <vt:lpstr>50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100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200 GHz IDEAL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50 GHz PDK SiePic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Apresentação do PowerPoint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Apresentação do PowerPoint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2.1 Transmissão x Comprimento de onda</vt:lpstr>
      <vt:lpstr>3. GDS (500X400)</vt:lpstr>
      <vt:lpstr>3 GDS</vt:lpstr>
      <vt:lpstr>3 GDS</vt:lpstr>
      <vt:lpstr>3 GDS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 Galvão de Melo</dc:creator>
  <cp:lastModifiedBy>Edilberto Junior</cp:lastModifiedBy>
  <cp:revision>8</cp:revision>
  <dcterms:created xsi:type="dcterms:W3CDTF">2025-03-25T01:12:02Z</dcterms:created>
  <dcterms:modified xsi:type="dcterms:W3CDTF">2025-04-28T17:41:09Z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2025-02-16T00:00:00Z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2025-03-25T00:00:00Z</vt:filetime>
  </property>
  <property fmtid="{D5CDD505-2E9C-101B-9397-08002B2CF9AE}" pid="5" name="Producer">
    <vt:lpwstr>Microsoft® PowerPoint® LTSC</vt:lpwstr>
  </property>
</Properties>
</file>